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7" r:id="rId3"/>
    <p:sldId id="317" r:id="rId4"/>
    <p:sldId id="319" r:id="rId5"/>
    <p:sldId id="320" r:id="rId6"/>
    <p:sldId id="321" r:id="rId7"/>
    <p:sldId id="322" r:id="rId8"/>
    <p:sldId id="323" r:id="rId9"/>
    <p:sldId id="324" r:id="rId10"/>
    <p:sldId id="325" r:id="rId11"/>
    <p:sldId id="326" r:id="rId12"/>
    <p:sldId id="327" r:id="rId13"/>
    <p:sldId id="328" r:id="rId14"/>
    <p:sldId id="329" r:id="rId15"/>
    <p:sldId id="330" r:id="rId16"/>
    <p:sldId id="331" r:id="rId17"/>
    <p:sldId id="332" r:id="rId18"/>
    <p:sldId id="333" r:id="rId19"/>
    <p:sldId id="334" r:id="rId20"/>
    <p:sldId id="335" r:id="rId21"/>
    <p:sldId id="336" r:id="rId22"/>
    <p:sldId id="337" r:id="rId23"/>
    <p:sldId id="338" r:id="rId24"/>
    <p:sldId id="339" r:id="rId25"/>
    <p:sldId id="340" r:id="rId26"/>
    <p:sldId id="341" r:id="rId27"/>
    <p:sldId id="342" r:id="rId28"/>
    <p:sldId id="343" r:id="rId29"/>
    <p:sldId id="344" r:id="rId30"/>
    <p:sldId id="345" r:id="rId31"/>
    <p:sldId id="346" r:id="rId32"/>
    <p:sldId id="347" r:id="rId33"/>
    <p:sldId id="348" r:id="rId34"/>
    <p:sldId id="349" r:id="rId35"/>
    <p:sldId id="350" r:id="rId36"/>
    <p:sldId id="351" r:id="rId37"/>
    <p:sldId id="352" r:id="rId38"/>
    <p:sldId id="353" r:id="rId39"/>
    <p:sldId id="354" r:id="rId40"/>
    <p:sldId id="355" r:id="rId41"/>
    <p:sldId id="356" r:id="rId42"/>
    <p:sldId id="357" r:id="rId43"/>
    <p:sldId id="358" r:id="rId44"/>
    <p:sldId id="359" r:id="rId45"/>
    <p:sldId id="360" r:id="rId46"/>
    <p:sldId id="361" r:id="rId47"/>
    <p:sldId id="362" r:id="rId48"/>
    <p:sldId id="363" r:id="rId49"/>
    <p:sldId id="364" r:id="rId50"/>
    <p:sldId id="365" r:id="rId51"/>
    <p:sldId id="366" r:id="rId52"/>
    <p:sldId id="367" r:id="rId53"/>
    <p:sldId id="368" r:id="rId54"/>
    <p:sldId id="369" r:id="rId55"/>
    <p:sldId id="370" r:id="rId56"/>
    <p:sldId id="371" r:id="rId57"/>
    <p:sldId id="372" r:id="rId58"/>
    <p:sldId id="373" r:id="rId59"/>
    <p:sldId id="374" r:id="rId60"/>
    <p:sldId id="375" r:id="rId61"/>
    <p:sldId id="376" r:id="rId62"/>
    <p:sldId id="377" r:id="rId63"/>
    <p:sldId id="378" r:id="rId64"/>
    <p:sldId id="379" r:id="rId65"/>
    <p:sldId id="380" r:id="rId66"/>
    <p:sldId id="381" r:id="rId67"/>
    <p:sldId id="382" r:id="rId68"/>
    <p:sldId id="383" r:id="rId69"/>
    <p:sldId id="384" r:id="rId70"/>
    <p:sldId id="385" r:id="rId71"/>
    <p:sldId id="386" r:id="rId72"/>
    <p:sldId id="387" r:id="rId73"/>
    <p:sldId id="388" r:id="rId74"/>
    <p:sldId id="389" r:id="rId75"/>
    <p:sldId id="390" r:id="rId76"/>
    <p:sldId id="391" r:id="rId77"/>
    <p:sldId id="392" r:id="rId78"/>
    <p:sldId id="393" r:id="rId79"/>
    <p:sldId id="394" r:id="rId80"/>
    <p:sldId id="395" r:id="rId81"/>
    <p:sldId id="396" r:id="rId82"/>
    <p:sldId id="397" r:id="rId83"/>
    <p:sldId id="398" r:id="rId84"/>
    <p:sldId id="399" r:id="rId85"/>
    <p:sldId id="400" r:id="rId86"/>
    <p:sldId id="401" r:id="rId87"/>
    <p:sldId id="402" r:id="rId88"/>
    <p:sldId id="403" r:id="rId89"/>
    <p:sldId id="404" r:id="rId90"/>
    <p:sldId id="405" r:id="rId91"/>
    <p:sldId id="406" r:id="rId92"/>
    <p:sldId id="407" r:id="rId93"/>
    <p:sldId id="408" r:id="rId94"/>
    <p:sldId id="409" r:id="rId95"/>
    <p:sldId id="410" r:id="rId96"/>
    <p:sldId id="411" r:id="rId97"/>
    <p:sldId id="412" r:id="rId98"/>
    <p:sldId id="413" r:id="rId99"/>
    <p:sldId id="414" r:id="rId100"/>
    <p:sldId id="415" r:id="rId101"/>
    <p:sldId id="416" r:id="rId102"/>
    <p:sldId id="417" r:id="rId103"/>
    <p:sldId id="418" r:id="rId104"/>
    <p:sldId id="419" r:id="rId105"/>
    <p:sldId id="420" r:id="rId106"/>
    <p:sldId id="421" r:id="rId107"/>
    <p:sldId id="313" r:id="rId108"/>
    <p:sldId id="315" r:id="rId109"/>
    <p:sldId id="316" r:id="rId11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5" d="100"/>
          <a:sy n="95" d="100"/>
        </p:scale>
        <p:origin x="101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13335" y="601724"/>
            <a:ext cx="6477805" cy="1906073"/>
          </a:xfrm>
        </p:spPr>
        <p:txBody>
          <a:bodyPr bIns="0" anchor="b">
            <a:normAutofit/>
          </a:bodyPr>
          <a:lstStyle>
            <a:lvl1pPr algn="l">
              <a:defRPr sz="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3335" y="2648403"/>
            <a:ext cx="6477804" cy="733216"/>
          </a:xfrm>
        </p:spPr>
        <p:txBody>
          <a:bodyPr tIns="68580" bIns="68580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4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44745-839E-44FC-8B82-D90C90953E5A}" type="datetimeFigureOut">
              <a:rPr lang="en-IN" smtClean="0"/>
              <a:t>30-09-2025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8249" y="599230"/>
            <a:ext cx="608264" cy="377684"/>
          </a:xfrm>
        </p:spPr>
        <p:txBody>
          <a:bodyPr/>
          <a:lstStyle/>
          <a:p>
            <a:fld id="{7358E360-E3F0-44A7-8268-17627F898B95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813335" y="2646407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982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44745-839E-44FC-8B82-D90C90953E5A}" type="datetimeFigureOut">
              <a:rPr lang="en-IN" smtClean="0"/>
              <a:t>30-09-2025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E360-E3F0-44A7-8268-17627F898B95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267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79333" y="599230"/>
            <a:ext cx="1211807" cy="349491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3504" y="599230"/>
            <a:ext cx="5871623" cy="34949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44745-839E-44FC-8B82-D90C90953E5A}" type="datetimeFigureOut">
              <a:rPr lang="en-IN" smtClean="0"/>
              <a:t>30-09-2025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E360-E3F0-44A7-8268-17627F898B95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7079333" y="599230"/>
            <a:ext cx="0" cy="3494917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640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7"/>
          <p:cNvSpPr>
            <a:spLocks noGrp="1"/>
          </p:cNvSpPr>
          <p:nvPr>
            <p:ph type="pic" idx="2"/>
          </p:nvPr>
        </p:nvSpPr>
        <p:spPr>
          <a:xfrm>
            <a:off x="0" y="1"/>
            <a:ext cx="4100513" cy="4490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8249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44745-839E-44FC-8B82-D90C90953E5A}" type="datetimeFigureOut">
              <a:rPr lang="en-IN" smtClean="0"/>
              <a:t>30-09-2025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E360-E3F0-44A7-8268-17627F898B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7521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679" y="1317097"/>
            <a:ext cx="6482366" cy="1415963"/>
          </a:xfrm>
        </p:spPr>
        <p:txBody>
          <a:bodyPr anchor="b">
            <a:normAutofit/>
          </a:bodyPr>
          <a:lstStyle>
            <a:lvl1pPr algn="l"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0679" y="2854647"/>
            <a:ext cx="6472835" cy="759697"/>
          </a:xfrm>
        </p:spPr>
        <p:txBody>
          <a:bodyPr tIns="68580"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44745-839E-44FC-8B82-D90C90953E5A}" type="datetimeFigureOut">
              <a:rPr lang="en-IN" smtClean="0"/>
              <a:t>30-09-2025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E360-E3F0-44A7-8268-17627F898B95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90679" y="2853739"/>
            <a:ext cx="64728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948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913" y="603667"/>
            <a:ext cx="7204226" cy="794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498" y="1508159"/>
            <a:ext cx="3483864" cy="25864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0328" y="1513007"/>
            <a:ext cx="3483864" cy="2581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44745-839E-44FC-8B82-D90C90953E5A}" type="datetimeFigureOut">
              <a:rPr lang="en-IN" smtClean="0"/>
              <a:t>30-09-2025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E360-E3F0-44A7-8268-17627F898B95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286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394" y="603123"/>
            <a:ext cx="7205746" cy="7922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5393" y="1514662"/>
            <a:ext cx="3483864" cy="60145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7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5393" y="2118202"/>
            <a:ext cx="3483864" cy="19833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9272" y="1517253"/>
            <a:ext cx="3483864" cy="60167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7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9272" y="2116119"/>
            <a:ext cx="3483864" cy="19780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44745-839E-44FC-8B82-D90C90953E5A}" type="datetimeFigureOut">
              <a:rPr lang="en-IN" smtClean="0"/>
              <a:t>30-09-2025</a:t>
            </a:fld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E360-E3F0-44A7-8268-17627F898B95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372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44745-839E-44FC-8B82-D90C90953E5A}" type="datetimeFigureOut">
              <a:rPr lang="en-IN" smtClean="0"/>
              <a:t>30-09-2025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E360-E3F0-44A7-8268-17627F898B95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466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44745-839E-44FC-8B82-D90C90953E5A}" type="datetimeFigureOut">
              <a:rPr lang="en-IN" smtClean="0"/>
              <a:t>30-09-2025</a:t>
            </a:fld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E360-E3F0-44A7-8268-17627F898B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4587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504" y="599230"/>
            <a:ext cx="2454824" cy="1685338"/>
          </a:xfrm>
        </p:spPr>
        <p:txBody>
          <a:bodyPr anchor="b">
            <a:normAutofit/>
          </a:bodyPr>
          <a:lstStyle>
            <a:lvl1pPr algn="l"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2785" y="599230"/>
            <a:ext cx="4509353" cy="349412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3504" y="2404119"/>
            <a:ext cx="2456260" cy="1686136"/>
          </a:xfrm>
        </p:spPr>
        <p:txBody>
          <a:bodyPr/>
          <a:lstStyle>
            <a:lvl1pPr marL="0" indent="0" algn="l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44745-839E-44FC-8B82-D90C90953E5A}" type="datetimeFigureOut">
              <a:rPr lang="en-IN" smtClean="0"/>
              <a:t>30-09-2025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E360-E3F0-44A7-8268-17627F898B95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086210" y="2404118"/>
            <a:ext cx="245211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037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608041" y="361628"/>
            <a:ext cx="3055900" cy="3861826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405" y="847135"/>
            <a:ext cx="4149246" cy="1372938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3292" y="841907"/>
            <a:ext cx="2093378" cy="2899745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7747" y="2359494"/>
            <a:ext cx="4143303" cy="1502807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5537" y="4102393"/>
            <a:ext cx="4145513" cy="240092"/>
          </a:xfrm>
        </p:spPr>
        <p:txBody>
          <a:bodyPr/>
          <a:lstStyle>
            <a:lvl1pPr algn="l">
              <a:defRPr/>
            </a:lvl1pPr>
          </a:lstStyle>
          <a:p>
            <a:fld id="{7A344745-839E-44FC-8B82-D90C90953E5A}" type="datetimeFigureOut">
              <a:rPr lang="en-IN" smtClean="0"/>
              <a:t>30-09-2025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E360-E3F0-44A7-8268-17627F898B95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085537" y="2357704"/>
            <a:ext cx="414551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776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514607"/>
            <a:ext cx="9144000" cy="3079456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8685" y="603390"/>
            <a:ext cx="7202456" cy="786926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8685" y="1511799"/>
            <a:ext cx="7202456" cy="258796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65605" y="284313"/>
            <a:ext cx="2625536" cy="231901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44745-839E-44FC-8B82-D90C90953E5A}" type="datetimeFigureOut">
              <a:rPr lang="en-IN" smtClean="0"/>
              <a:t>30-09-2025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67868" y="4718354"/>
            <a:ext cx="608264" cy="377684"/>
          </a:xfrm>
          <a:prstGeom prst="rect">
            <a:avLst/>
          </a:prstGeom>
        </p:spPr>
        <p:txBody>
          <a:bodyPr vert="horz" lIns="68580" tIns="34290" rIns="68580" bIns="34290" rtlCol="0" anchor="t"/>
          <a:lstStyle>
            <a:lvl1pPr algn="ctr">
              <a:defRPr sz="1700">
                <a:solidFill>
                  <a:schemeClr val="accent1"/>
                </a:solidFill>
              </a:defRPr>
            </a:lvl1pPr>
          </a:lstStyle>
          <a:p>
            <a:fld id="{7358E360-E3F0-44A7-8268-17627F898B95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4596310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D33DD7EC-6054-A5D7-0F93-3916702EC90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4" y="24525"/>
            <a:ext cx="914201" cy="3757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6D7A70-9470-38A5-6785-933F5C089234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0" t="18054" b="50110"/>
          <a:stretch/>
        </p:blipFill>
        <p:spPr>
          <a:xfrm>
            <a:off x="1088684" y="4779823"/>
            <a:ext cx="2184149" cy="263308"/>
          </a:xfrm>
          <a:prstGeom prst="rect">
            <a:avLst/>
          </a:prstGeom>
        </p:spPr>
      </p:pic>
      <p:pic>
        <p:nvPicPr>
          <p:cNvPr id="14" name="Picture 13" descr="Text&#10;&#10;Description automatically generated with medium confidence">
            <a:extLst>
              <a:ext uri="{FF2B5EF4-FFF2-40B4-BE49-F238E27FC236}">
                <a16:creationId xmlns:a16="http://schemas.microsoft.com/office/drawing/2014/main" id="{A51BE3ED-273E-B0A1-FC3A-EE01E1A92D27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57" r="20929" b="13232"/>
          <a:stretch/>
        </p:blipFill>
        <p:spPr>
          <a:xfrm>
            <a:off x="6619128" y="4779823"/>
            <a:ext cx="1672013" cy="25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80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5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1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75;p16"/>
          <p:cNvSpPr txBox="1"/>
          <p:nvPr/>
        </p:nvSpPr>
        <p:spPr>
          <a:xfrm>
            <a:off x="2195736" y="123478"/>
            <a:ext cx="4595447" cy="707846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4000" dirty="0">
                <a:solidFill>
                  <a:srgbClr val="C00000"/>
                </a:solidFill>
                <a:cs typeface="Poppins" pitchFamily="2" charset="77"/>
              </a:rPr>
              <a:t>Department of CSE</a:t>
            </a:r>
          </a:p>
        </p:txBody>
      </p:sp>
      <p:sp>
        <p:nvSpPr>
          <p:cNvPr id="3" name="Google Shape;476;p16"/>
          <p:cNvSpPr txBox="1"/>
          <p:nvPr/>
        </p:nvSpPr>
        <p:spPr>
          <a:xfrm>
            <a:off x="100971" y="915566"/>
            <a:ext cx="8784976" cy="3908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cap="all" dirty="0">
                <a:ln/>
                <a:solidFill>
                  <a:srgbClr val="C00000"/>
                </a:solidFill>
                <a:cs typeface="Poppins" panose="00000500000000000000" pitchFamily="2" charset="0"/>
                <a:sym typeface="BioRhyme ExtraBold"/>
              </a:rPr>
              <a:t>COURSE NAME: DBMS</a:t>
            </a:r>
          </a:p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cap="all" dirty="0">
                <a:ln/>
                <a:solidFill>
                  <a:srgbClr val="C00000"/>
                </a:solidFill>
                <a:cs typeface="Poppins" panose="00000500000000000000" pitchFamily="2" charset="0"/>
                <a:sym typeface="BioRhyme ExtraBold"/>
              </a:rPr>
              <a:t>COURSE CODE:24AD2103</a:t>
            </a:r>
            <a:endParaRPr lang="en-US" sz="2000" b="1" dirty="0">
              <a:solidFill>
                <a:schemeClr val="bg1">
                  <a:lumMod val="50000"/>
                </a:schemeClr>
              </a:solidFill>
              <a:ea typeface="BioRhyme ExtraBold"/>
              <a:cs typeface="Poppins" panose="00000500000000000000" pitchFamily="2" charset="0"/>
              <a:sym typeface="BioRhyme ExtraBold"/>
            </a:endParaRPr>
          </a:p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ea typeface="BioRhyme ExtraBold"/>
                <a:cs typeface="Poppins" panose="00000500000000000000" pitchFamily="2" charset="0"/>
                <a:sym typeface="BioRhyme ExtraBold"/>
              </a:rPr>
              <a:t>Topic: Transaction Management</a:t>
            </a:r>
          </a:p>
          <a:p>
            <a:pPr marR="0" lvl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1">
              <a:ea typeface="BioRhyme ExtraBold"/>
              <a:cs typeface="Poppins" panose="00000500000000000000" pitchFamily="2" charset="0"/>
              <a:sym typeface="BioRhyme ExtraBold"/>
            </a:endParaRPr>
          </a:p>
          <a:p>
            <a:pPr marR="0" lvl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ea typeface="BioRhyme ExtraBold"/>
                <a:cs typeface="Poppins" panose="00000500000000000000" pitchFamily="2" charset="0"/>
                <a:sym typeface="BioRhyme ExtraBold"/>
              </a:rPr>
              <a:t>Need </a:t>
            </a:r>
            <a:r>
              <a:rPr lang="en-US" sz="1200" b="1" dirty="0">
                <a:ea typeface="BioRhyme ExtraBold"/>
                <a:cs typeface="Poppins" panose="00000500000000000000" pitchFamily="2" charset="0"/>
                <a:sym typeface="BioRhyme ExtraBold"/>
              </a:rPr>
              <a:t>for Transaction Management. ACID Properties, Transaction States, Need for Concurrency Control (Dirty Read Problem, Unrepeatable Read Problem, Lost Update Problem). , Schedules: Types of Schedules, Serializability in DBMS, Problems on Conflict Serializability, View Serializability, Concurrency Control: Lock-Based Protocols, Timestamp Ordering Protocol and Validation Based Protocol, Deadlocks in DBMS, Indexing: Understanding the purpose of database Indexing, Primary Indexing (Dense &amp; Sparse), Clustered Indexing, Secondary Indexing. Study of B+ Tree Indexing</a:t>
            </a:r>
          </a:p>
          <a:p>
            <a:pPr marR="0" lvl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ea typeface="BioRhyme ExtraBold"/>
                <a:cs typeface="Poppins" panose="00000500000000000000" pitchFamily="2" charset="0"/>
                <a:sym typeface="BioRhyme ExtraBold"/>
              </a:rPr>
              <a:t>Hash Indexing Relational Query Optimization, Query Optimization Techniques, Transacting SQL queries, Estimating the cost for Query Optimization, Equivalence Rules</a:t>
            </a:r>
          </a:p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chemeClr val="bg1">
                  <a:lumMod val="50000"/>
                </a:schemeClr>
              </a:solidFill>
              <a:ea typeface="BioRhyme ExtraBold"/>
              <a:cs typeface="Poppins" panose="00000500000000000000" pitchFamily="2" charset="0"/>
              <a:sym typeface="BioRhyme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586008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9B2DBAF-E330-9D4B-B66D-02E5509F4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3608" y="0"/>
            <a:ext cx="7344816" cy="458797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2061163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3501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45899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68445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387688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583640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725538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198213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7">
            <a:extLst>
              <a:ext uri="{FF2B5EF4-FFF2-40B4-BE49-F238E27FC236}">
                <a16:creationId xmlns:a16="http://schemas.microsoft.com/office/drawing/2014/main" id="{ED7FD29D-BBDE-078E-D487-E57247CDB50D}"/>
              </a:ext>
            </a:extLst>
          </p:cNvPr>
          <p:cNvSpPr/>
          <p:nvPr/>
        </p:nvSpPr>
        <p:spPr>
          <a:xfrm>
            <a:off x="2542977" y="71088"/>
            <a:ext cx="4058046" cy="309220"/>
          </a:xfrm>
          <a:prstGeom prst="roundRect">
            <a:avLst/>
          </a:prstGeom>
          <a:solidFill>
            <a:srgbClr val="BA2532"/>
          </a:solidFill>
          <a:ln>
            <a:noFill/>
          </a:ln>
          <a:effectLst>
            <a:outerShdw blurRad="50800" dist="38100" dir="2700000" algn="tl" rotWithShape="0">
              <a:srgbClr val="BA253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dirty="0"/>
              <a:t>SELF-ASSESSMENT QUESTIONS</a:t>
            </a:r>
          </a:p>
        </p:txBody>
      </p:sp>
      <p:sp>
        <p:nvSpPr>
          <p:cNvPr id="7" name="Google Shape;502;p17">
            <a:extLst>
              <a:ext uri="{FF2B5EF4-FFF2-40B4-BE49-F238E27FC236}">
                <a16:creationId xmlns:a16="http://schemas.microsoft.com/office/drawing/2014/main" id="{AE3D0AA7-0A5F-7BD6-7BC7-1D38F326B8B4}"/>
              </a:ext>
            </a:extLst>
          </p:cNvPr>
          <p:cNvSpPr/>
          <p:nvPr/>
        </p:nvSpPr>
        <p:spPr>
          <a:xfrm>
            <a:off x="770122" y="553525"/>
            <a:ext cx="7629158" cy="532683"/>
          </a:xfrm>
          <a:prstGeom prst="roundRect">
            <a:avLst>
              <a:gd name="adj" fmla="val 35613"/>
            </a:avLst>
          </a:prstGeom>
          <a:solidFill>
            <a:srgbClr val="E84845"/>
          </a:solidFill>
          <a:ln>
            <a:noFill/>
          </a:ln>
          <a:effectLst>
            <a:outerShdw blurRad="190500" sx="102000" sy="102000" algn="ctr" rotWithShape="0">
              <a:srgbClr val="000000">
                <a:alpha val="24705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257175" indent="-257175">
              <a:buFont typeface="+mj-lt"/>
              <a:buAutoNum type="arabicPeriod"/>
            </a:pPr>
            <a:r>
              <a:rPr lang="en-IN" sz="1200" dirty="0">
                <a:solidFill>
                  <a:schemeClr val="bg1"/>
                </a:solidFill>
                <a:latin typeface="Poppins" panose="00000500000000000000" pitchFamily="2" charset="0"/>
                <a:ea typeface="Calibri"/>
                <a:cs typeface="Poppins" panose="00000500000000000000" pitchFamily="2" charset="0"/>
                <a:sym typeface="Calibri"/>
              </a:rPr>
              <a:t>Which of the following is a benefit of normalization in database design?</a:t>
            </a:r>
            <a:endParaRPr sz="1200" dirty="0">
              <a:solidFill>
                <a:schemeClr val="bg1"/>
              </a:solidFill>
              <a:latin typeface="Poppins" panose="00000500000000000000" pitchFamily="2" charset="0"/>
              <a:ea typeface="Calibri"/>
              <a:cs typeface="Poppins" panose="00000500000000000000" pitchFamily="2" charset="0"/>
              <a:sym typeface="Calibri"/>
            </a:endParaRPr>
          </a:p>
        </p:txBody>
      </p:sp>
      <p:sp>
        <p:nvSpPr>
          <p:cNvPr id="11" name="Rounded Rectangle 17">
            <a:extLst>
              <a:ext uri="{FF2B5EF4-FFF2-40B4-BE49-F238E27FC236}">
                <a16:creationId xmlns:a16="http://schemas.microsoft.com/office/drawing/2014/main" id="{5D8B791C-9B35-CF16-C192-D202E0DB9A60}"/>
              </a:ext>
            </a:extLst>
          </p:cNvPr>
          <p:cNvSpPr/>
          <p:nvPr/>
        </p:nvSpPr>
        <p:spPr>
          <a:xfrm>
            <a:off x="770122" y="1275606"/>
            <a:ext cx="3558530" cy="1234371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rgbClr val="BA253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257175" indent="-257175">
              <a:lnSpc>
                <a:spcPct val="150000"/>
              </a:lnSpc>
              <a:buAutoNum type="alphaLcParenBoth"/>
            </a:pPr>
            <a:r>
              <a:rPr lang="en-IN" sz="1200" b="1" dirty="0">
                <a:solidFill>
                  <a:srgbClr val="FFFF00"/>
                </a:solidFill>
              </a:rPr>
              <a:t>Reduced data redundancy</a:t>
            </a:r>
          </a:p>
          <a:p>
            <a:pPr marL="257175" indent="-257175">
              <a:lnSpc>
                <a:spcPct val="150000"/>
              </a:lnSpc>
              <a:buAutoNum type="alphaLcParenBoth"/>
            </a:pPr>
            <a:r>
              <a:rPr lang="en-IN" sz="1200" dirty="0"/>
              <a:t>Decreased data consistency</a:t>
            </a:r>
          </a:p>
          <a:p>
            <a:pPr marL="257175" indent="-257175">
              <a:lnSpc>
                <a:spcPct val="150000"/>
              </a:lnSpc>
              <a:buAutoNum type="alphaLcParenBoth"/>
            </a:pPr>
            <a:r>
              <a:rPr lang="en-IN" sz="1200" dirty="0"/>
              <a:t>Improved data integrity</a:t>
            </a:r>
          </a:p>
          <a:p>
            <a:pPr marL="257175" indent="-257175">
              <a:lnSpc>
                <a:spcPct val="150000"/>
              </a:lnSpc>
              <a:buAutoNum type="alphaLcParenBoth"/>
            </a:pPr>
            <a:r>
              <a:rPr lang="en-IN" sz="1200" dirty="0"/>
              <a:t>Reduced storage space</a:t>
            </a:r>
            <a:endParaRPr lang="en-US" sz="1200" dirty="0"/>
          </a:p>
        </p:txBody>
      </p:sp>
      <p:sp>
        <p:nvSpPr>
          <p:cNvPr id="13" name="Google Shape;502;p17">
            <a:extLst>
              <a:ext uri="{FF2B5EF4-FFF2-40B4-BE49-F238E27FC236}">
                <a16:creationId xmlns:a16="http://schemas.microsoft.com/office/drawing/2014/main" id="{BB41B87C-BE5F-4BF2-531D-57DC21D1A451}"/>
              </a:ext>
            </a:extLst>
          </p:cNvPr>
          <p:cNvSpPr/>
          <p:nvPr/>
        </p:nvSpPr>
        <p:spPr>
          <a:xfrm>
            <a:off x="757421" y="2715766"/>
            <a:ext cx="7629158" cy="532683"/>
          </a:xfrm>
          <a:prstGeom prst="roundRect">
            <a:avLst>
              <a:gd name="adj" fmla="val 35613"/>
            </a:avLst>
          </a:prstGeom>
          <a:solidFill>
            <a:srgbClr val="E84845"/>
          </a:solidFill>
          <a:ln>
            <a:noFill/>
          </a:ln>
          <a:effectLst>
            <a:outerShdw blurRad="190500" sx="102000" sy="102000" algn="ctr" rotWithShape="0">
              <a:srgbClr val="000000">
                <a:alpha val="24705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257175" indent="-257175">
              <a:buFont typeface="+mj-lt"/>
              <a:buAutoNum type="arabicPeriod" startAt="2"/>
            </a:pPr>
            <a:r>
              <a:rPr lang="en-IN" sz="1200" dirty="0">
                <a:solidFill>
                  <a:schemeClr val="bg1"/>
                </a:solidFill>
                <a:latin typeface="Poppins" panose="00000500000000000000" pitchFamily="2" charset="0"/>
                <a:ea typeface="Calibri"/>
                <a:cs typeface="Poppins" panose="00000500000000000000" pitchFamily="2" charset="0"/>
                <a:sym typeface="Calibri"/>
              </a:rPr>
              <a:t>Which normal form requires that all non-key columns in a table be dependent only on the primary key and not on other non-key columns?</a:t>
            </a:r>
            <a:endParaRPr sz="1200" dirty="0">
              <a:solidFill>
                <a:schemeClr val="bg1"/>
              </a:solidFill>
              <a:latin typeface="Poppins" panose="00000500000000000000" pitchFamily="2" charset="0"/>
              <a:ea typeface="Calibri"/>
              <a:cs typeface="Poppins" panose="00000500000000000000" pitchFamily="2" charset="0"/>
              <a:sym typeface="Calibri"/>
            </a:endParaRPr>
          </a:p>
        </p:txBody>
      </p:sp>
      <p:sp>
        <p:nvSpPr>
          <p:cNvPr id="14" name="Rounded Rectangle 17">
            <a:extLst>
              <a:ext uri="{FF2B5EF4-FFF2-40B4-BE49-F238E27FC236}">
                <a16:creationId xmlns:a16="http://schemas.microsoft.com/office/drawing/2014/main" id="{7E00138C-2256-5D01-E821-A57ADA3BBCB0}"/>
              </a:ext>
            </a:extLst>
          </p:cNvPr>
          <p:cNvSpPr/>
          <p:nvPr/>
        </p:nvSpPr>
        <p:spPr>
          <a:xfrm>
            <a:off x="746522" y="3363838"/>
            <a:ext cx="3571230" cy="1234371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rgbClr val="BA253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257175" indent="-257175">
              <a:lnSpc>
                <a:spcPct val="150000"/>
              </a:lnSpc>
              <a:buAutoNum type="alphaLcParenBoth"/>
            </a:pPr>
            <a:r>
              <a:rPr lang="en-IN" sz="1200" dirty="0"/>
              <a:t>First Normal Form (1NF)</a:t>
            </a:r>
          </a:p>
          <a:p>
            <a:pPr marL="257175" indent="-257175">
              <a:lnSpc>
                <a:spcPct val="150000"/>
              </a:lnSpc>
              <a:buAutoNum type="alphaLcParenBoth"/>
            </a:pPr>
            <a:r>
              <a:rPr lang="en-IN" sz="1200" b="1" dirty="0">
                <a:solidFill>
                  <a:srgbClr val="FFFF00"/>
                </a:solidFill>
              </a:rPr>
              <a:t>Second Normal Form (2NF)</a:t>
            </a:r>
          </a:p>
          <a:p>
            <a:pPr marL="257175" indent="-257175">
              <a:lnSpc>
                <a:spcPct val="150000"/>
              </a:lnSpc>
              <a:buAutoNum type="alphaLcParenBoth"/>
            </a:pPr>
            <a:r>
              <a:rPr lang="en-IN" sz="1200" dirty="0"/>
              <a:t>Third Normal Form (3NF)</a:t>
            </a:r>
          </a:p>
          <a:p>
            <a:pPr marL="257175" indent="-257175">
              <a:lnSpc>
                <a:spcPct val="150000"/>
              </a:lnSpc>
              <a:buAutoNum type="alphaLcParenBoth"/>
            </a:pPr>
            <a:r>
              <a:rPr lang="en-IN" sz="1200" dirty="0"/>
              <a:t>Fourth Normal Form (4NF)</a:t>
            </a:r>
            <a:endParaRPr lang="en-US" sz="1200" dirty="0"/>
          </a:p>
        </p:txBody>
      </p:sp>
      <p:pic>
        <p:nvPicPr>
          <p:cNvPr id="8" name="Picture 2" descr="KL Deemed to be University 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493044" cy="4500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6551757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1" grpId="0" animBg="1"/>
      <p:bldP spid="13" grpId="0" animBg="1"/>
      <p:bldP spid="14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7">
            <a:extLst>
              <a:ext uri="{FF2B5EF4-FFF2-40B4-BE49-F238E27FC236}">
                <a16:creationId xmlns:a16="http://schemas.microsoft.com/office/drawing/2014/main" id="{045E056E-10BD-0B9E-4ACE-A3F54C31FD9F}"/>
              </a:ext>
            </a:extLst>
          </p:cNvPr>
          <p:cNvSpPr/>
          <p:nvPr/>
        </p:nvSpPr>
        <p:spPr>
          <a:xfrm>
            <a:off x="1620982" y="586857"/>
            <a:ext cx="5328896" cy="309220"/>
          </a:xfrm>
          <a:prstGeom prst="roundRect">
            <a:avLst/>
          </a:prstGeom>
          <a:solidFill>
            <a:srgbClr val="BA2532"/>
          </a:solidFill>
          <a:ln>
            <a:noFill/>
          </a:ln>
          <a:effectLst>
            <a:outerShdw blurRad="50800" dist="38100" dir="2700000" algn="tl" rotWithShape="0">
              <a:srgbClr val="BA253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500" dirty="0"/>
              <a:t>REFERENCES FOR FURTHER LEARNING OF THE SESSION</a:t>
            </a:r>
            <a:endParaRPr lang="en-US" sz="15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2342" y="1032876"/>
            <a:ext cx="7206176" cy="214674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Reference Books: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1. Database System Concepts by Abraham </a:t>
            </a:r>
            <a:r>
              <a:rPr lang="en-US" dirty="0" err="1"/>
              <a:t>Silberschatz</a:t>
            </a:r>
            <a:r>
              <a:rPr lang="en-US" dirty="0"/>
              <a:t>, Henry F. </a:t>
            </a:r>
            <a:r>
              <a:rPr lang="en-US" dirty="0" err="1"/>
              <a:t>Korth</a:t>
            </a:r>
            <a:r>
              <a:rPr lang="en-US" dirty="0"/>
              <a:t>, and S. Sudarshan</a:t>
            </a:r>
          </a:p>
          <a:p>
            <a:pPr>
              <a:lnSpc>
                <a:spcPct val="150000"/>
              </a:lnSpc>
            </a:pPr>
            <a:r>
              <a:rPr lang="en-US" dirty="0"/>
              <a:t>2. </a:t>
            </a:r>
            <a:r>
              <a:rPr lang="en-IN" dirty="0"/>
              <a:t>Fundamentals of Database Systems by </a:t>
            </a:r>
            <a:r>
              <a:rPr lang="en-IN" dirty="0" err="1"/>
              <a:t>Ramez</a:t>
            </a:r>
            <a:r>
              <a:rPr lang="en-IN" dirty="0"/>
              <a:t> </a:t>
            </a:r>
            <a:r>
              <a:rPr lang="en-IN" dirty="0" err="1"/>
              <a:t>Elmasri</a:t>
            </a:r>
            <a:r>
              <a:rPr lang="en-IN" dirty="0"/>
              <a:t> and Shamkant B. Navathe</a:t>
            </a:r>
            <a:endParaRPr lang="en-US" dirty="0"/>
          </a:p>
        </p:txBody>
      </p:sp>
      <p:pic>
        <p:nvPicPr>
          <p:cNvPr id="5" name="Picture 2" descr="KL Deemed to be University 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493044" cy="4500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6596875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792BE84-3448-2348-B352-CD5BC083E5FD}"/>
              </a:ext>
            </a:extLst>
          </p:cNvPr>
          <p:cNvSpPr/>
          <p:nvPr/>
        </p:nvSpPr>
        <p:spPr>
          <a:xfrm>
            <a:off x="1801874" y="1651196"/>
            <a:ext cx="5940083" cy="2162908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rgbClr val="BA253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latin typeface="Poppins" pitchFamily="2" charset="77"/>
              <a:cs typeface="Poppins" pitchFamily="2" charset="77"/>
            </a:endParaRPr>
          </a:p>
          <a:p>
            <a:pPr algn="ctr"/>
            <a:endParaRPr lang="en-US" b="1" dirty="0">
              <a:latin typeface="Poppins" pitchFamily="2" charset="77"/>
              <a:cs typeface="Poppins" pitchFamily="2" charset="77"/>
            </a:endParaRPr>
          </a:p>
          <a:p>
            <a:pPr algn="ctr"/>
            <a:r>
              <a:rPr lang="en-US" b="1" dirty="0">
                <a:latin typeface="Poppins" pitchFamily="2" charset="77"/>
                <a:cs typeface="Poppins" pitchFamily="2" charset="77"/>
              </a:rPr>
              <a:t>THANK YOU</a:t>
            </a:r>
          </a:p>
          <a:p>
            <a:pPr algn="ctr"/>
            <a:endParaRPr lang="en-US" dirty="0">
              <a:latin typeface="Poppins" pitchFamily="2" charset="77"/>
              <a:cs typeface="Poppins" pitchFamily="2" charset="77"/>
            </a:endParaRPr>
          </a:p>
          <a:p>
            <a:pPr algn="ctr"/>
            <a:endParaRPr lang="en-US" dirty="0">
              <a:latin typeface="Poppins" pitchFamily="2" charset="77"/>
              <a:cs typeface="Poppins" pitchFamily="2" charset="77"/>
            </a:endParaRPr>
          </a:p>
          <a:p>
            <a:pPr algn="ctr"/>
            <a:endParaRPr lang="en-US" dirty="0">
              <a:latin typeface="Poppins" pitchFamily="2" charset="77"/>
              <a:cs typeface="Poppins" pitchFamily="2" charset="77"/>
            </a:endParaRPr>
          </a:p>
          <a:p>
            <a:pPr algn="ctr"/>
            <a:endParaRPr lang="en-US" dirty="0">
              <a:latin typeface="Poppins" pitchFamily="2" charset="77"/>
              <a:cs typeface="Poppins" pitchFamily="2" charset="77"/>
            </a:endParaRPr>
          </a:p>
          <a:p>
            <a:pPr algn="ctr"/>
            <a:r>
              <a:rPr lang="en-US" b="1" dirty="0">
                <a:latin typeface="Poppins" pitchFamily="2" charset="77"/>
                <a:cs typeface="Poppins" pitchFamily="2" charset="77"/>
              </a:rPr>
              <a:t>Team – DBMS</a:t>
            </a:r>
          </a:p>
          <a:p>
            <a:pPr algn="ctr"/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 algn="ctr"/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 algn="ctr"/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6" name="Picture 2" descr="KL Deemed to be University 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35875" y="2165546"/>
            <a:ext cx="2426678" cy="8124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92208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15764E2-52F2-5203-2CDD-482775F3D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" y="699542"/>
            <a:ext cx="8763000" cy="3276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507445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0D25B18-32DD-EFD7-1181-084DFB07F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5616" y="51470"/>
            <a:ext cx="7344816" cy="446449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642725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>
            <a:extLst>
              <a:ext uri="{FF2B5EF4-FFF2-40B4-BE49-F238E27FC236}">
                <a16:creationId xmlns:a16="http://schemas.microsoft.com/office/drawing/2014/main" id="{436AC44F-E593-C36D-AABE-B1441F035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9632" y="267494"/>
            <a:ext cx="5636989" cy="38726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</p:pic>
    </p:spTree>
    <p:extLst>
      <p:ext uri="{BB962C8B-B14F-4D97-AF65-F5344CB8AC3E}">
        <p14:creationId xmlns:p14="http://schemas.microsoft.com/office/powerpoint/2010/main" val="1903110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CDA07B7-D94E-124D-B06B-593680E67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33400"/>
            <a:ext cx="83058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5431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EE5C8640-D4CF-FD1E-91A2-2D7F9562A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87574"/>
            <a:ext cx="7848600" cy="294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0852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352732-05E3-B228-6807-DEAFE5389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5616" y="123478"/>
            <a:ext cx="7560840" cy="439248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212935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7303009-EFCD-EA35-BA77-33FBD7249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51470"/>
            <a:ext cx="7128792" cy="3556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68B4EA0-19CC-094B-CA98-8802DAA39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5536" y="3795886"/>
            <a:ext cx="8001000" cy="7048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39931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9B4A534-4EBD-242B-8693-36DC7F0B9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5616" y="123478"/>
            <a:ext cx="7200800" cy="438245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589721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1613FCB-6109-78EC-C78E-0BB4EC53D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5616" y="86122"/>
            <a:ext cx="7488832" cy="442984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202079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7">
            <a:extLst>
              <a:ext uri="{FF2B5EF4-FFF2-40B4-BE49-F238E27FC236}">
                <a16:creationId xmlns:a16="http://schemas.microsoft.com/office/drawing/2014/main" id="{D530E72E-233E-E443-1A84-D3CD02ECB889}"/>
              </a:ext>
            </a:extLst>
          </p:cNvPr>
          <p:cNvSpPr/>
          <p:nvPr/>
        </p:nvSpPr>
        <p:spPr>
          <a:xfrm>
            <a:off x="3353529" y="63306"/>
            <a:ext cx="2258682" cy="293024"/>
          </a:xfrm>
          <a:prstGeom prst="roundRect">
            <a:avLst/>
          </a:prstGeom>
          <a:solidFill>
            <a:srgbClr val="BA2532"/>
          </a:solidFill>
          <a:ln>
            <a:noFill/>
          </a:ln>
          <a:effectLst>
            <a:outerShdw blurRad="50800" dist="38100" dir="2700000" algn="tl" rotWithShape="0">
              <a:srgbClr val="BA253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500" dirty="0"/>
              <a:t>AIM OF THE SESSION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C61438-200D-827A-D4DD-5B5127AFA187}"/>
              </a:ext>
            </a:extLst>
          </p:cNvPr>
          <p:cNvSpPr txBox="1"/>
          <p:nvPr/>
        </p:nvSpPr>
        <p:spPr>
          <a:xfrm>
            <a:off x="832757" y="517391"/>
            <a:ext cx="8048465" cy="34624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cap="rnd">
            <a:solidFill>
              <a:schemeClr val="accent1">
                <a:lumMod val="20000"/>
                <a:lumOff val="80000"/>
              </a:schemeClr>
            </a:solidFill>
            <a:round/>
          </a:ln>
          <a:effectLst>
            <a:outerShdw blurRad="50800" dist="38100" algn="l" rotWithShape="0">
              <a:schemeClr val="accent1">
                <a:lumMod val="40000"/>
                <a:lumOff val="60000"/>
                <a:alpha val="0"/>
              </a:schemeClr>
            </a:outerShdw>
          </a:effectLst>
        </p:spPr>
        <p:txBody>
          <a:bodyPr wrap="square" lIns="68580" tIns="34290" rIns="68580" bIns="3429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Poppins"/>
                <a:cs typeface="Poppins"/>
              </a:rPr>
              <a:t>To familiarize students with the basic concept of normalization and its forms</a:t>
            </a:r>
          </a:p>
        </p:txBody>
      </p:sp>
      <p:sp>
        <p:nvSpPr>
          <p:cNvPr id="7" name="Rounded Rectangle 17">
            <a:extLst>
              <a:ext uri="{FF2B5EF4-FFF2-40B4-BE49-F238E27FC236}">
                <a16:creationId xmlns:a16="http://schemas.microsoft.com/office/drawing/2014/main" id="{7F3AABB0-F8BA-C900-B6BF-45F4B58E9490}"/>
              </a:ext>
            </a:extLst>
          </p:cNvPr>
          <p:cNvSpPr/>
          <p:nvPr/>
        </p:nvSpPr>
        <p:spPr>
          <a:xfrm>
            <a:off x="3120437" y="1355296"/>
            <a:ext cx="2903123" cy="293024"/>
          </a:xfrm>
          <a:prstGeom prst="roundRect">
            <a:avLst/>
          </a:prstGeom>
          <a:solidFill>
            <a:srgbClr val="BA2532"/>
          </a:solidFill>
          <a:ln>
            <a:noFill/>
          </a:ln>
          <a:effectLst>
            <a:outerShdw blurRad="50800" dist="38100" dir="2700000" algn="tl" rotWithShape="0">
              <a:srgbClr val="BA253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500" dirty="0"/>
              <a:t>INSTRUCTIONAL</a:t>
            </a:r>
            <a:r>
              <a:rPr lang="en-US" dirty="0"/>
              <a:t> OBJECTIVES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5EAD4E-C007-9DE7-A40A-12802D3C9611}"/>
              </a:ext>
            </a:extLst>
          </p:cNvPr>
          <p:cNvSpPr txBox="1"/>
          <p:nvPr/>
        </p:nvSpPr>
        <p:spPr>
          <a:xfrm>
            <a:off x="1314451" y="1828954"/>
            <a:ext cx="6593681" cy="80791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algn="l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  <p:txBody>
          <a:bodyPr wrap="square" lIns="68580" tIns="34290" rIns="68580" bIns="3429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dirty="0">
                <a:latin typeface="Poppins"/>
                <a:cs typeface="Poppins"/>
              </a:rPr>
              <a:t>This Session is designed to: discuss and study the concepts of normalization, its need, types with examples.</a:t>
            </a:r>
          </a:p>
        </p:txBody>
      </p:sp>
      <p:pic>
        <p:nvPicPr>
          <p:cNvPr id="11" name="Graphic 10" descr="Bullseye outline">
            <a:extLst>
              <a:ext uri="{FF2B5EF4-FFF2-40B4-BE49-F238E27FC236}">
                <a16:creationId xmlns:a16="http://schemas.microsoft.com/office/drawing/2014/main" id="{AB75B03E-9C0C-0AF7-2A76-D8618F8F99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68995"/>
            <a:ext cx="685800" cy="685800"/>
          </a:xfrm>
          <a:prstGeom prst="rect">
            <a:avLst/>
          </a:prstGeom>
        </p:spPr>
      </p:pic>
      <p:pic>
        <p:nvPicPr>
          <p:cNvPr id="27" name="Graphic 26" descr="Presentation with checklist outline">
            <a:extLst>
              <a:ext uri="{FF2B5EF4-FFF2-40B4-BE49-F238E27FC236}">
                <a16:creationId xmlns:a16="http://schemas.microsoft.com/office/drawing/2014/main" id="{1E9F25CA-EF99-00B6-5FFA-810D1F1806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650" y="1828954"/>
            <a:ext cx="685800" cy="685800"/>
          </a:xfrm>
          <a:prstGeom prst="rect">
            <a:avLst/>
          </a:prstGeom>
        </p:spPr>
      </p:pic>
      <p:sp>
        <p:nvSpPr>
          <p:cNvPr id="29" name="Rounded Rectangle 17">
            <a:extLst>
              <a:ext uri="{FF2B5EF4-FFF2-40B4-BE49-F238E27FC236}">
                <a16:creationId xmlns:a16="http://schemas.microsoft.com/office/drawing/2014/main" id="{6652A33D-9A9E-3EAC-0CAE-113901ECA179}"/>
              </a:ext>
            </a:extLst>
          </p:cNvPr>
          <p:cNvSpPr/>
          <p:nvPr/>
        </p:nvSpPr>
        <p:spPr>
          <a:xfrm>
            <a:off x="3159729" y="3186832"/>
            <a:ext cx="2903123" cy="293024"/>
          </a:xfrm>
          <a:prstGeom prst="roundRect">
            <a:avLst/>
          </a:prstGeom>
          <a:solidFill>
            <a:srgbClr val="BA2532"/>
          </a:solidFill>
          <a:ln>
            <a:noFill/>
          </a:ln>
          <a:effectLst>
            <a:outerShdw blurRad="50800" dist="38100" dir="2700000" algn="tl" rotWithShape="0">
              <a:srgbClr val="BA253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dirty="0"/>
              <a:t>LEARNING OUTCOMES</a:t>
            </a:r>
          </a:p>
        </p:txBody>
      </p:sp>
      <p:pic>
        <p:nvPicPr>
          <p:cNvPr id="31" name="Graphic 30" descr="Idea outline">
            <a:extLst>
              <a:ext uri="{FF2B5EF4-FFF2-40B4-BE49-F238E27FC236}">
                <a16:creationId xmlns:a16="http://schemas.microsoft.com/office/drawing/2014/main" id="{5F765FC3-60CF-297F-C1BD-F5A7B8B943A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800" y="3574328"/>
            <a:ext cx="685800" cy="6858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0BB8E68-8B73-12DE-615E-1091F19A9A9A}"/>
              </a:ext>
            </a:extLst>
          </p:cNvPr>
          <p:cNvSpPr txBox="1"/>
          <p:nvPr/>
        </p:nvSpPr>
        <p:spPr>
          <a:xfrm>
            <a:off x="1314451" y="3579172"/>
            <a:ext cx="6593681" cy="80791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algn="l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  <p:txBody>
          <a:bodyPr wrap="square" lIns="68580" tIns="34290" rIns="68580" bIns="3429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dirty="0">
                <a:latin typeface="Arial"/>
                <a:cs typeface="Arial"/>
              </a:rPr>
              <a:t>At the end of this session, you should be able to:</a:t>
            </a:r>
            <a:r>
              <a:rPr lang="en-US" sz="1200" dirty="0">
                <a:latin typeface="Poppins"/>
                <a:cs typeface="Poppins"/>
              </a:rPr>
              <a:t> understand and apply the concepts of normalization.</a:t>
            </a:r>
            <a:r>
              <a:rPr lang="en-US" sz="1200" dirty="0">
                <a:latin typeface="Arial"/>
                <a:cs typeface="Arial"/>
              </a:rPr>
              <a:t> </a:t>
            </a:r>
          </a:p>
        </p:txBody>
      </p:sp>
      <p:pic>
        <p:nvPicPr>
          <p:cNvPr id="12" name="Picture 2" descr="KL Deemed to be University Logo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0"/>
            <a:ext cx="1493044" cy="4500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0071738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9" grpId="0" animBg="1"/>
      <p:bldP spid="29" grpId="0" animBg="1"/>
      <p:bldP spid="3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C010DDA-0507-9927-821E-825CB167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9100" y="627534"/>
            <a:ext cx="8305800" cy="3352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716011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F485627-C58F-3B62-5ADC-EC5086A22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3608" y="191538"/>
            <a:ext cx="7560840" cy="446844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337389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AFAD219-13B1-62AF-DB20-C62BEA9AC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7624" y="195487"/>
            <a:ext cx="7632848" cy="439248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79035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393DB34-3381-F645-AC9C-D33ED22BE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03648" y="195486"/>
            <a:ext cx="7128792" cy="439248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160306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3D75EF2-B5FB-82F8-01BD-30C6104D5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23478"/>
            <a:ext cx="7344816" cy="482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1978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982B478-90FB-0CE4-4A96-1A0EDE4F0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3608" y="0"/>
            <a:ext cx="7128792" cy="458797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949601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64593B6-F512-56D0-081D-FA23357EA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3608" y="172635"/>
            <a:ext cx="7920880" cy="448734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82114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C865EAF-8688-E132-A2ED-17582E091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7624" y="184192"/>
            <a:ext cx="7416824" cy="433177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88717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AE5E654-6B93-3921-2592-51574F6D9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1600" y="267494"/>
            <a:ext cx="7632848" cy="432048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550899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A96FF5B-184A-C668-A6C3-9F559135F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7624" y="267494"/>
            <a:ext cx="7560840" cy="432048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66263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AF5FCD5-BCB5-BEEB-A413-57FD46078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8584"/>
          <a:stretch>
            <a:fillRect/>
          </a:stretch>
        </p:blipFill>
        <p:spPr bwMode="auto">
          <a:xfrm>
            <a:off x="1043608" y="86082"/>
            <a:ext cx="7488832" cy="450189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4088645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9D6229D-C036-4B45-0BA7-4DC5F6984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5616" y="195486"/>
            <a:ext cx="7560840" cy="436147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794030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E8C66FA-3DA2-986B-78F8-67DF9C21E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9632" y="123478"/>
            <a:ext cx="7632848" cy="44506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973979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ACA4AF-4CE4-35EA-E591-CC0208C94483}"/>
              </a:ext>
            </a:extLst>
          </p:cNvPr>
          <p:cNvSpPr txBox="1"/>
          <p:nvPr/>
        </p:nvSpPr>
        <p:spPr>
          <a:xfrm>
            <a:off x="1115616" y="123478"/>
            <a:ext cx="7632848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1600" b="1" dirty="0"/>
              <a:t>CONFLICTING INSTRUCTIONS &amp; NON-CONFLICTING INSTRUCTIONS </a:t>
            </a:r>
            <a:endParaRPr lang="en-US" sz="1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B4D13C-D828-0BC8-F142-44A098449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1600" y="589925"/>
            <a:ext cx="7704856" cy="39636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9246455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0C64518-8B5C-1805-A6CC-7FF0A602A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7624" y="195486"/>
            <a:ext cx="7200800" cy="423804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5523710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CB1E903-394D-9941-9BA1-420B5AA1E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627534"/>
            <a:ext cx="8280920" cy="3554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45712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923D8DC-A9CE-DED6-D121-F54FA8E23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5616" y="339502"/>
            <a:ext cx="7344816" cy="41764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9730319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CBC6D587-C2AB-52EC-F233-4481F6AF8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3609" y="267494"/>
            <a:ext cx="7776864" cy="410445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6135770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392E386-7CE8-A882-7BEF-1D3ABD048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30052" y="195486"/>
            <a:ext cx="7862428" cy="42041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5410617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B981D1F-AF43-0113-0291-1B2FE5114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0"/>
            <a:ext cx="7848872" cy="4665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0974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B127E83A-89DA-FEF8-F713-756FFBBC0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23478"/>
            <a:ext cx="7920880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4602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F91D1CF-91B1-8560-7A48-F6045C355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3608" y="18515"/>
            <a:ext cx="7344816" cy="458520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7316848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B8F98FA-C657-0BFE-0633-7D15119B1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584" y="195486"/>
            <a:ext cx="8153400" cy="419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567859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7E32300-2623-2D8D-D174-178E39CAB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5616" y="339502"/>
            <a:ext cx="7776864" cy="407059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030930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AD4B9A-10D8-6B92-FCBD-CAC579472A19}"/>
              </a:ext>
            </a:extLst>
          </p:cNvPr>
          <p:cNvSpPr/>
          <p:nvPr/>
        </p:nvSpPr>
        <p:spPr>
          <a:xfrm>
            <a:off x="2195736" y="0"/>
            <a:ext cx="4112096" cy="70788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  <a:cs typeface="+mn-cs"/>
              </a:rPr>
              <a:t>EXAMPLE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6E085DF-DD77-0123-62CA-2E2562E3B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7624" y="741898"/>
            <a:ext cx="7632848" cy="39147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8253054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8B32EDA-880C-0127-726A-9F29EC1C6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5616" y="123478"/>
            <a:ext cx="7776864" cy="446449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08538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DFB5D7E-94DE-BAD7-7D7C-B2CC5AE0C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7624" y="339502"/>
            <a:ext cx="7776864" cy="424847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5077557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70BEE34-761A-00EE-6072-CA64BFE62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8456" y="339502"/>
            <a:ext cx="7895543" cy="422344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7481430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94BCC4-188E-C144-725C-3DA842D7200C}"/>
              </a:ext>
            </a:extLst>
          </p:cNvPr>
          <p:cNvSpPr txBox="1"/>
          <p:nvPr/>
        </p:nvSpPr>
        <p:spPr>
          <a:xfrm>
            <a:off x="575468" y="1491630"/>
            <a:ext cx="7993063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7200" dirty="0"/>
              <a:t>RECOVERABILITY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3556338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373745-B5C1-F4EE-A84F-BE7FC42E3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5616" y="339502"/>
            <a:ext cx="7632848" cy="403244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6268756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5BB839-3671-0A6B-A1E6-D3DC62ED766D}"/>
              </a:ext>
            </a:extLst>
          </p:cNvPr>
          <p:cNvSpPr txBox="1"/>
          <p:nvPr/>
        </p:nvSpPr>
        <p:spPr>
          <a:xfrm>
            <a:off x="1115616" y="123478"/>
            <a:ext cx="7704856" cy="43704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u="sng" dirty="0"/>
              <a:t>Non-</a:t>
            </a:r>
            <a:r>
              <a:rPr lang="en-US" sz="2000" b="1" u="sng" dirty="0" err="1"/>
              <a:t>Serializable</a:t>
            </a:r>
            <a:r>
              <a:rPr lang="en-US" sz="2000" b="1" u="sng" dirty="0"/>
              <a:t> Schedules-</a:t>
            </a:r>
            <a:endParaRPr lang="en-US" sz="2000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/>
              <a:t> 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/>
              <a:t>A non-serial schedule which is </a:t>
            </a:r>
            <a:r>
              <a:rPr lang="en-US" sz="2000" b="1" dirty="0"/>
              <a:t>not serializable </a:t>
            </a:r>
            <a:r>
              <a:rPr lang="en-US" sz="2000" dirty="0"/>
              <a:t>is called as a non-serializable schedule.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/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/>
              <a:t>A non-serializable schedule is not guaranteed to produce the </a:t>
            </a:r>
            <a:r>
              <a:rPr lang="en-US" sz="2000" dirty="0" err="1"/>
              <a:t>the</a:t>
            </a:r>
            <a:r>
              <a:rPr lang="en-US" sz="2000" dirty="0"/>
              <a:t> same effect as produced by some serial schedule on any consistent database.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/>
              <a:t> 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u="sng" dirty="0"/>
              <a:t>Characteristics-</a:t>
            </a:r>
            <a:endParaRPr lang="en-US" sz="2000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/>
              <a:t> 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/>
              <a:t>Non-</a:t>
            </a:r>
            <a:r>
              <a:rPr lang="en-US" sz="2000" dirty="0" err="1"/>
              <a:t>serializable</a:t>
            </a:r>
            <a:r>
              <a:rPr lang="en-US" sz="2000" dirty="0"/>
              <a:t> schedules-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/>
              <a:t>	</a:t>
            </a:r>
            <a:r>
              <a:rPr lang="en-US" sz="2000" b="1" i="1" dirty="0"/>
              <a:t>may or may not </a:t>
            </a:r>
            <a:r>
              <a:rPr lang="en-US" sz="2000" i="1" dirty="0"/>
              <a:t>be </a:t>
            </a:r>
            <a:r>
              <a:rPr lang="en-US" sz="2000" b="1" i="1" u="sng" dirty="0"/>
              <a:t>consistent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i="1" dirty="0"/>
              <a:t>	</a:t>
            </a:r>
            <a:r>
              <a:rPr lang="en-US" sz="2000" b="1" i="1" dirty="0"/>
              <a:t>may or may not </a:t>
            </a:r>
            <a:r>
              <a:rPr lang="en-US" sz="2000" i="1" dirty="0"/>
              <a:t>be </a:t>
            </a:r>
            <a:r>
              <a:rPr lang="en-US" sz="2000" b="1" i="1" u="sng" dirty="0"/>
              <a:t>recoverable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731205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273A21-3ACF-AAC1-318B-5B47782D420C}"/>
              </a:ext>
            </a:extLst>
          </p:cNvPr>
          <p:cNvSpPr txBox="1"/>
          <p:nvPr/>
        </p:nvSpPr>
        <p:spPr>
          <a:xfrm>
            <a:off x="0" y="0"/>
            <a:ext cx="9036496" cy="52014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u="sng" dirty="0"/>
              <a:t>Irrecoverable Schedules-</a:t>
            </a:r>
            <a:endParaRPr lang="en-US" sz="2000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 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If in a schedule,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 transaction performs a dirty read operation from an uncommitted transaction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And commits before the transaction from which it has read the value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then such a schedule is known as an </a:t>
            </a:r>
            <a:r>
              <a:rPr lang="en-US" b="1" dirty="0"/>
              <a:t>Irrecoverable Schedule</a:t>
            </a:r>
            <a:r>
              <a:rPr lang="en-US" dirty="0"/>
              <a:t>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u="sng" dirty="0"/>
              <a:t>Example-</a:t>
            </a:r>
            <a:endParaRPr lang="en-US" sz="1600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 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Consider the following schedule-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 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Here,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1600" dirty="0"/>
              <a:t>T2 performs a dirty read operation.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1600" dirty="0"/>
              <a:t>T2 commits before T1.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1600" dirty="0"/>
              <a:t>T1 fails later and roll backs.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1600" dirty="0"/>
              <a:t>The value that T2 read now stands to be incorrect.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1600" dirty="0"/>
              <a:t>T2 cannot recover since it has already committed.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EDBC2B-48D7-9E53-76C5-233F5DD88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68144" y="2067694"/>
            <a:ext cx="2500462" cy="242043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614365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28D99A2-90B7-1A35-AA9C-2B89D9B40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5616" y="0"/>
            <a:ext cx="7200800" cy="458797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0311429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0205D351-010A-15EC-8A3F-18794C497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230" y="10275"/>
            <a:ext cx="8712968" cy="400109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 u="sng" dirty="0"/>
              <a:t>Recoverable Schedules-</a:t>
            </a:r>
            <a:endParaRPr lang="en-US" altLang="en-US" sz="16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/>
              <a:t> 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/>
              <a:t>If in a schedule,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/>
              <a:t>A transaction performs a dirty read operation from an uncommitted transaction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/>
              <a:t>And its commit operation is delayed till the uncommitted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/>
              <a:t>transaction either commits or roll backs then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/>
              <a:t>such a schedule is known as a </a:t>
            </a:r>
            <a:r>
              <a:rPr lang="en-US" altLang="en-US" sz="1600" b="1" dirty="0"/>
              <a:t>Recoverable Schedule</a:t>
            </a:r>
            <a:r>
              <a:rPr lang="en-US" altLang="en-US" sz="1600" dirty="0"/>
              <a:t>.</a:t>
            </a:r>
            <a:endParaRPr lang="en-US" altLang="en-US" sz="14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/>
              <a:t> 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/>
              <a:t>Here,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/>
              <a:t>The commit operation of the transaction that performs the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/>
              <a:t>dirty read is delayed.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/>
              <a:t>This ensures that it still has a chance to recover if the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/>
              <a:t>uncommitted transaction fails later.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 u="sng" dirty="0"/>
              <a:t>Example-</a:t>
            </a:r>
            <a:endParaRPr lang="en-US" altLang="en-US" sz="14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/>
              <a:t> Consider the following schedule-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6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6802326-3BE6-375A-A3A6-94EDF89B3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96136" y="1635646"/>
            <a:ext cx="3167062" cy="338296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00CACB-18A3-E1F9-A5D4-A56AF52327B1}"/>
              </a:ext>
            </a:extLst>
          </p:cNvPr>
          <p:cNvSpPr txBox="1"/>
          <p:nvPr/>
        </p:nvSpPr>
        <p:spPr>
          <a:xfrm>
            <a:off x="283947" y="3731656"/>
            <a:ext cx="5113337" cy="16004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1400" dirty="0"/>
              <a:t>Here, T2 performs a dirty read operation.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1400" dirty="0"/>
              <a:t>The commit operation of T2 is delayed till T1 commits or roll backs.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1400" dirty="0"/>
              <a:t>T1 commits later.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1400" dirty="0"/>
              <a:t>T2 is now allowed to commit.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1400" dirty="0"/>
              <a:t>In case, T1 would have failed, T2 has a chance to recover by rolling back.</a:t>
            </a:r>
          </a:p>
        </p:txBody>
      </p:sp>
    </p:spTree>
    <p:extLst>
      <p:ext uri="{BB962C8B-B14F-4D97-AF65-F5344CB8AC3E}">
        <p14:creationId xmlns:p14="http://schemas.microsoft.com/office/powerpoint/2010/main" val="19778459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E09551-F5EB-4EDC-9080-34941FDEB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2870"/>
            <a:ext cx="7920880" cy="461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7967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58A3DD-7347-15BD-3526-965A9AE39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51470"/>
            <a:ext cx="8136904" cy="464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453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B63ED8-9979-9D01-0BC0-34E45CCE3A64}"/>
              </a:ext>
            </a:extLst>
          </p:cNvPr>
          <p:cNvSpPr txBox="1"/>
          <p:nvPr/>
        </p:nvSpPr>
        <p:spPr>
          <a:xfrm>
            <a:off x="323850" y="549275"/>
            <a:ext cx="8496300" cy="39087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u="sng" dirty="0"/>
              <a:t>Recoverable Schedules-</a:t>
            </a:r>
            <a:endParaRPr lang="en-US" sz="2000" b="1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 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If in a schedule,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A transaction performs a dirty read operation from an uncommitted transaction and its commit operation is delayed till the uncommitted transaction either commits or roll backs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then such a schedule is called as a </a:t>
            </a:r>
            <a:r>
              <a:rPr lang="en-US" sz="1600" b="1" dirty="0"/>
              <a:t>Recoverable Schedule</a:t>
            </a:r>
            <a:r>
              <a:rPr lang="en-US" sz="1600" dirty="0"/>
              <a:t>.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u="sng" dirty="0"/>
              <a:t>Types of Recoverable Schedules-</a:t>
            </a:r>
            <a:endParaRPr lang="en-US" sz="1600" b="1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 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A recoverable schedule may be any one of these kinds-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 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1600" dirty="0"/>
              <a:t> Cascading Schedule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1600" dirty="0"/>
              <a:t>Cascadeless Schedule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1600" dirty="0"/>
              <a:t>Strict Schedule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736947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5F6471-548E-CFAD-E93C-3147B8A5D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51470"/>
            <a:ext cx="8064896" cy="454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485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539EAC-49D8-BE7D-6256-3E4C457FD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51470"/>
            <a:ext cx="7920880" cy="470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248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63C456-D7A0-3549-8AC2-886568FF0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23477"/>
            <a:ext cx="7848872" cy="449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178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2DE6B8-4430-04B8-016E-FC0E10F25AEC}"/>
              </a:ext>
            </a:extLst>
          </p:cNvPr>
          <p:cNvSpPr txBox="1"/>
          <p:nvPr/>
        </p:nvSpPr>
        <p:spPr>
          <a:xfrm>
            <a:off x="395288" y="333375"/>
            <a:ext cx="8640762" cy="1631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u="sng" dirty="0"/>
              <a:t>Remember-</a:t>
            </a:r>
            <a:endParaRPr lang="en-US" sz="2800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2400" dirty="0"/>
              <a:t>Strict schedules are more strict than </a:t>
            </a:r>
            <a:r>
              <a:rPr lang="en-US" sz="2400" dirty="0" err="1"/>
              <a:t>cascadeless</a:t>
            </a:r>
            <a:r>
              <a:rPr lang="en-US" sz="2400" dirty="0"/>
              <a:t> schedules.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2400" dirty="0"/>
              <a:t>All strict schedules are </a:t>
            </a:r>
            <a:r>
              <a:rPr lang="en-US" sz="2400" dirty="0" err="1"/>
              <a:t>cascadeless</a:t>
            </a:r>
            <a:r>
              <a:rPr lang="en-US" sz="2400" dirty="0"/>
              <a:t> schedules.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2400" dirty="0"/>
              <a:t>All </a:t>
            </a:r>
            <a:r>
              <a:rPr lang="en-US" sz="2400" dirty="0" err="1"/>
              <a:t>cascadeless</a:t>
            </a:r>
            <a:r>
              <a:rPr lang="en-US" sz="2400" dirty="0"/>
              <a:t> schedules are not strict schedules.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5DC8B1-B6B2-E4A4-2D1B-9AC5F5087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79712" y="2067362"/>
            <a:ext cx="4132343" cy="222309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5086238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FF1FC0E-C34C-7D07-E736-86DC68513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5616" y="51470"/>
            <a:ext cx="7704856" cy="447538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0043341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BBF6561-2DE7-6F3F-BDC0-419B2811F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520" y="627534"/>
            <a:ext cx="8531225" cy="352901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356217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244DF8C-1243-7DE3-FABF-89E00617D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3608" y="123478"/>
            <a:ext cx="7200800" cy="446449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2686068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973E4013-B58B-4C54-B874-11FEA7BE0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2367"/>
            <a:ext cx="7920880" cy="4243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2535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46FF42F-35A1-B07A-6932-841E53902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5616" y="123478"/>
            <a:ext cx="7704856" cy="412495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EDCB8187-48A8-A894-D90D-92F93EA28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1680" y="4382298"/>
            <a:ext cx="63246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3768181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0588D50-34A3-AC04-74B7-088AE5EFE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7624" y="0"/>
            <a:ext cx="7704856" cy="431477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85AA8BFF-8919-E40E-FB73-D1DC4424D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75656" y="4371950"/>
            <a:ext cx="63246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6035671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C1A43B9-16B7-A833-924B-4397B851E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9632" y="85353"/>
            <a:ext cx="7632848" cy="443061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8223629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F181AEE-8239-A3F4-4E4A-3389B66CA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3478"/>
            <a:ext cx="7560840" cy="427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98655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2ECBF86-E9E4-350B-FFA1-26E8BE0F5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915566"/>
            <a:ext cx="7620000" cy="181768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9061645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208C0A4-6563-1FB9-9512-3BB22F799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7624" y="339503"/>
            <a:ext cx="7560840" cy="424847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7587921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62AFA51-ED29-B209-DAFE-BD59EFBE1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5616" y="146395"/>
            <a:ext cx="7776864" cy="436957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1020241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27E5F16-7B43-CCFD-4B1E-AFDDAAFBE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51470"/>
            <a:ext cx="7992888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98211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5E7FA86-4EBD-F9B7-242A-C3807C20F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3608" y="51470"/>
            <a:ext cx="7873910" cy="439248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346827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BCC8571-D7C2-E421-0677-A123F6FC0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3608" y="10494"/>
            <a:ext cx="7344816" cy="463032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8647973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CF8E3CD-F530-CE5A-3BE4-988393F06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7624" y="51470"/>
            <a:ext cx="7776864" cy="443939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8447648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8B7A319-3009-C4A8-41C5-F83BC82B1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5616" y="627534"/>
            <a:ext cx="7848600" cy="3352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231577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C3953C8-A857-1F0D-FE78-704F20446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7624" y="195486"/>
            <a:ext cx="7776864" cy="432048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5159308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BF008B9-B450-E5B1-8EF3-56CBAE7FA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5616" y="123479"/>
            <a:ext cx="7776864" cy="446449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1003549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FB64B3E-3FA4-C254-55A5-D25CC5C8B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1600" y="123478"/>
            <a:ext cx="7992888" cy="439248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7163610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3B7F43D-3067-B78D-F9AF-3DA312B28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3608" y="123478"/>
            <a:ext cx="7920880" cy="439248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8148558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638BE61-175C-814E-1B6D-A700E4C47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27956" y="267494"/>
            <a:ext cx="6688088" cy="417177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9166630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B228939-84B0-9374-B56D-CB43F8637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5576" y="627534"/>
            <a:ext cx="7924800" cy="341312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8098079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697ED51-7502-D9CA-0249-9C4AD7D53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7624" y="123478"/>
            <a:ext cx="7488832" cy="456657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9013311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DEC1DB-9226-F017-8440-8F586891E847}"/>
              </a:ext>
            </a:extLst>
          </p:cNvPr>
          <p:cNvSpPr txBox="1"/>
          <p:nvPr/>
        </p:nvSpPr>
        <p:spPr>
          <a:xfrm>
            <a:off x="1547664" y="123478"/>
            <a:ext cx="7169174" cy="4001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000" dirty="0"/>
              <a:t>ANOTHER WAY OF DEFINING </a:t>
            </a:r>
            <a:r>
              <a:rPr lang="en-IN" sz="2000" b="1" dirty="0">
                <a:solidFill>
                  <a:srgbClr val="002060"/>
                </a:solidFill>
              </a:rPr>
              <a:t>Wait-Die AND Wound-Wait</a:t>
            </a:r>
            <a:endParaRPr lang="en-US" sz="1400" b="1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C8E67E-F9AF-4DF1-A775-26165FA34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7704" y="843558"/>
            <a:ext cx="5193509" cy="3600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552164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155B19D-F763-3A21-0B3E-2E5752B11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457200"/>
            <a:ext cx="8382000" cy="3886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7608603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3593BC5-1925-1614-7FB9-78F1C1D6A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9672" y="483518"/>
            <a:ext cx="6456834" cy="391565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7688029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232D1A62-DD7F-DA53-7F0C-607ED9493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1640" y="235223"/>
            <a:ext cx="2542893" cy="233652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E1ECC2-413E-3F17-C748-6FA1B0132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5576" y="2643758"/>
            <a:ext cx="7848600" cy="193992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3959438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415F5E0-F7B3-A39F-A12A-E29BC3BAE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7664" y="339502"/>
            <a:ext cx="6236618" cy="416304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1072854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3420964-7818-5515-E9E6-590CAD406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7471" y="411510"/>
            <a:ext cx="6749058" cy="346735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0150840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F2872A1-58E2-A197-ED16-6F032324C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9632" y="339502"/>
            <a:ext cx="7130208" cy="408798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1506993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36000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73352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33030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16113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9149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F2F01917-38D0-854E-FF9B-EB4440D85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275606"/>
            <a:ext cx="8382000" cy="2311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90255991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400377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35971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734709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44667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874823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93187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85608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46109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8997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982322"/>
      </p:ext>
    </p:extLst>
  </p:cSld>
  <p:clrMapOvr>
    <a:masterClrMapping/>
  </p:clrMapOvr>
</p:sld>
</file>

<file path=ppt/theme/theme1.xml><?xml version="1.0" encoding="utf-8"?>
<a:theme xmlns:a="http://schemas.openxmlformats.org/drawingml/2006/main" name="CoE PPT Template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4598BE9-BD78-4C1A-902E-0BA786164A9D}" vid="{1551CBD6-114D-4A17-981D-82FBB9D5494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Presentation1</Template>
  <TotalTime>451</TotalTime>
  <Words>709</Words>
  <Application>Microsoft Office PowerPoint</Application>
  <PresentationFormat>On-screen Show (16:9)</PresentationFormat>
  <Paragraphs>110</Paragraphs>
  <Slides>109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6" baseType="lpstr">
      <vt:lpstr>Arial</vt:lpstr>
      <vt:lpstr>BioRhyme ExtraBold</vt:lpstr>
      <vt:lpstr>Calibri</vt:lpstr>
      <vt:lpstr>Gill Sans MT</vt:lpstr>
      <vt:lpstr>Poppins</vt:lpstr>
      <vt:lpstr>Wingdings</vt:lpstr>
      <vt:lpstr>CoE PPT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karthik jayavarapu</cp:lastModifiedBy>
  <cp:revision>49</cp:revision>
  <dcterms:created xsi:type="dcterms:W3CDTF">2023-11-03T11:01:52Z</dcterms:created>
  <dcterms:modified xsi:type="dcterms:W3CDTF">2025-09-30T04:52:18Z</dcterms:modified>
</cp:coreProperties>
</file>